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72" r:id="rId4"/>
    <p:sldId id="276" r:id="rId5"/>
    <p:sldId id="273" r:id="rId6"/>
    <p:sldId id="277" r:id="rId7"/>
    <p:sldId id="261" r:id="rId8"/>
    <p:sldId id="266" r:id="rId9"/>
    <p:sldId id="259" r:id="rId10"/>
    <p:sldId id="279" r:id="rId11"/>
    <p:sldId id="281" r:id="rId12"/>
    <p:sldId id="282" r:id="rId13"/>
    <p:sldId id="284" r:id="rId14"/>
    <p:sldId id="283" r:id="rId15"/>
    <p:sldId id="285" r:id="rId16"/>
    <p:sldId id="258" r:id="rId17"/>
    <p:sldId id="286" r:id="rId18"/>
    <p:sldId id="287" r:id="rId19"/>
    <p:sldId id="288" r:id="rId20"/>
    <p:sldId id="268" r:id="rId21"/>
    <p:sldId id="257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0" autoAdjust="0"/>
    <p:restoredTop sz="93510" autoAdjust="0"/>
  </p:normalViewPr>
  <p:slideViewPr>
    <p:cSldViewPr>
      <p:cViewPr>
        <p:scale>
          <a:sx n="70" d="100"/>
          <a:sy n="70" d="100"/>
        </p:scale>
        <p:origin x="-209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8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9/23/2015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9/23/2015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6;&#1086;&#1082;&#1091;&#1084;&#1077;&#1085;&#1090;&#1099;%20&#1086;&#1073;&#1097;&#1080;&#1077;\&#1084;&#1091;&#1079;&#1099;&#1082;&#1072;%20&#1086;&#1073;&#1097;&#1072;&#1103;\&#1087;&#1110;&#1089;&#1085;&#1110;%20&#1088;&#1110;&#1079;&#1085;&#1080;&#1093;%20&#1085;&#1072;&#1088;&#1086;&#1076;&#1110;&#1074;\UKRAINE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30;&#1088;&#1072;%20&#1077;&#1082;&#1086;&#1083;&#1086;&#1075;&#1110;&#1103;\&#1050;&#1054;&#1053;&#1050;&#1059;&#1056;&#1057;&#1048;\&#1050;&#1086;&#1085;&#1082;&#1091;&#1088;&#1089;%20&#1055;&#1086;&#1079;&#1072;&#1096;&#1082;&#1110;&#1083;&#1083;&#1103;\&#1058;&#1080;&#1093;&#1086;&#1085;&#1077;&#1085;&#1082;&#1086;%20&#1051;.&#1042;\&#1082;&#1074;&#1110;&#1090;&#1080;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42976" y="4214818"/>
            <a:ext cx="7780210" cy="19716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9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Вінок-</a:t>
            </a:r>
            <a:r>
              <a:rPr lang="uk-UA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найкраща прикраса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UKRAIN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70401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7158" y="928670"/>
            <a:ext cx="57864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Самостійна робота: 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2013.лето 0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1142984"/>
            <a:ext cx="3429024" cy="2571768"/>
          </a:xfrm>
          <a:prstGeom prst="rect">
            <a:avLst/>
          </a:prstGeom>
        </p:spPr>
      </p:pic>
      <p:pic>
        <p:nvPicPr>
          <p:cNvPr id="6" name="Рисунок 5" descr="2013.лето 0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4143380"/>
            <a:ext cx="3214710" cy="2411033"/>
          </a:xfrm>
          <a:prstGeom prst="rect">
            <a:avLst/>
          </a:prstGeom>
        </p:spPr>
      </p:pic>
      <p:pic>
        <p:nvPicPr>
          <p:cNvPr id="7" name="Рисунок 6" descr="2013.лето 0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3357562"/>
            <a:ext cx="3143272" cy="23574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2071678"/>
            <a:ext cx="521497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1. Виготовлення основи для віночка з виноградної лози;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714356"/>
            <a:ext cx="571502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. Підготовка рослинного матеріалу до вплітання та нарізання.</a:t>
            </a:r>
            <a:r>
              <a:rPr lang="uk-UA" altLang="ja-JP" sz="2800" dirty="0" smtClean="0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4" name="Рисунок 23" descr="2013.лето 0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643050"/>
            <a:ext cx="2666987" cy="2000240"/>
          </a:xfrm>
          <a:prstGeom prst="rect">
            <a:avLst/>
          </a:prstGeom>
        </p:spPr>
      </p:pic>
      <p:pic>
        <p:nvPicPr>
          <p:cNvPr id="25" name="Рисунок 24" descr="2013.лето 0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428868"/>
            <a:ext cx="4000496" cy="3000372"/>
          </a:xfrm>
          <a:prstGeom prst="rect">
            <a:avLst/>
          </a:prstGeom>
        </p:spPr>
      </p:pic>
      <p:pic>
        <p:nvPicPr>
          <p:cNvPr id="26" name="Рисунок 25" descr="2013.лето 05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4000504"/>
            <a:ext cx="3428992" cy="25717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535785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3. Закріплення шнура на основі.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4. Закріплення окремих пучків квітів за допомогою тонкого шнура.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2013.лето 0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00694" y="1071546"/>
            <a:ext cx="3214710" cy="3795121"/>
          </a:xfrm>
          <a:prstGeom prst="rect">
            <a:avLst/>
          </a:prstGeom>
        </p:spPr>
      </p:pic>
      <p:pic>
        <p:nvPicPr>
          <p:cNvPr id="4" name="Рисунок 3" descr="2013.лето 0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429000"/>
            <a:ext cx="3214678" cy="2411009"/>
          </a:xfrm>
          <a:prstGeom prst="rect">
            <a:avLst/>
          </a:prstGeom>
        </p:spPr>
      </p:pic>
      <p:pic>
        <p:nvPicPr>
          <p:cNvPr id="6" name="Рисунок 5" descr="2013.лето 06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6116" y="4429132"/>
            <a:ext cx="2690800" cy="20181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571502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altLang="ja-JP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У процесі роботи керівник гуртка допомагає окремим дітям, особливу увагу звертає на щільність уплітання шнуром, ритмічність розташування пучків квітів на основі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2013.лето 0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3286124"/>
            <a:ext cx="4000496" cy="3000372"/>
          </a:xfrm>
          <a:prstGeom prst="rect">
            <a:avLst/>
          </a:prstGeom>
        </p:spPr>
      </p:pic>
      <p:pic>
        <p:nvPicPr>
          <p:cNvPr id="4" name="Рисунок 3" descr="2013.лето 0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3500438"/>
            <a:ext cx="3429024" cy="257176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47293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5. Оздоблення вінка стрічкою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lang="uk-UA" altLang="ja-JP" sz="2400" dirty="0" smtClean="0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 </a:t>
            </a:r>
            <a:endParaRPr lang="uk-U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2013.лето 0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643182"/>
            <a:ext cx="3809994" cy="2857496"/>
          </a:xfrm>
          <a:prstGeom prst="rect">
            <a:avLst/>
          </a:prstGeom>
        </p:spPr>
      </p:pic>
      <p:pic>
        <p:nvPicPr>
          <p:cNvPr id="4" name="Рисунок 3" descr="2013.лето 07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428604"/>
            <a:ext cx="4286280" cy="3214710"/>
          </a:xfrm>
          <a:prstGeom prst="rect">
            <a:avLst/>
          </a:prstGeom>
        </p:spPr>
      </p:pic>
      <p:pic>
        <p:nvPicPr>
          <p:cNvPr id="5" name="Рисунок 4" descr="2013.лето 08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3714752"/>
            <a:ext cx="3905245" cy="292893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128586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6. Підведення підсумків роботи.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4282" y="242886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7. Демонстрація робіт, аналіз помилок.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8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8. Прибирання робочих місць.</a:t>
            </a:r>
            <a:r>
              <a:rPr kumimoji="0" lang="ru-RU" altLang="ja-JP" sz="28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10" name="Рисунок 9" descr="2013.лето 1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857232"/>
            <a:ext cx="2428892" cy="1500198"/>
          </a:xfrm>
          <a:prstGeom prst="rect">
            <a:avLst/>
          </a:prstGeom>
        </p:spPr>
      </p:pic>
      <p:pic>
        <p:nvPicPr>
          <p:cNvPr id="11" name="Рисунок 10" descr="2013.лето 1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3071810"/>
            <a:ext cx="3500430" cy="2625323"/>
          </a:xfrm>
          <a:prstGeom prst="rect">
            <a:avLst/>
          </a:prstGeom>
        </p:spPr>
      </p:pic>
      <p:pic>
        <p:nvPicPr>
          <p:cNvPr id="12" name="Рисунок 11" descr="2013.лето 1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000504"/>
            <a:ext cx="3143240" cy="2357430"/>
          </a:xfrm>
          <a:prstGeom prst="rect">
            <a:avLst/>
          </a:prstGeom>
        </p:spPr>
      </p:pic>
      <p:pic>
        <p:nvPicPr>
          <p:cNvPr id="13" name="Рисунок 12" descr="2013.лето 14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9058" y="4500570"/>
            <a:ext cx="2714644" cy="203598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Заквітчані дівчатка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Содержимое 3" descr="2013.лето 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500306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2013.лето 1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8794" y="3321843"/>
            <a:ext cx="4714876" cy="3536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2013.лето 13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2285992"/>
            <a:ext cx="4214810" cy="3161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віт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Висновки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64892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Мета заняття досягнута:</a:t>
            </a:r>
          </a:p>
          <a:p>
            <a:pPr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- Вихованки набули знань про український вінок;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2857496"/>
            <a:ext cx="8229600" cy="1064892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- Дізналися про квіти, які уплітали у дівочий вінок у давнину;</a:t>
            </a:r>
            <a:endParaRPr kumimoji="0" lang="ru-RU" sz="2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3929066"/>
            <a:ext cx="8229600" cy="1064892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- Закріпили вміння та навички під час виготовлення вінка власноруч;</a:t>
            </a:r>
            <a:endParaRPr kumimoji="0" lang="ru-RU" sz="2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214950"/>
            <a:ext cx="8229600" cy="1064892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- Пригадали про звичаї та обряди, пов'язані з вінком. </a:t>
            </a:r>
            <a:endParaRPr kumimoji="0" lang="ru-RU" sz="2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714348" y="1500174"/>
            <a:ext cx="8229600" cy="4286280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Виготовлення віночка супроводжувалося емоційним піднесенням та естетичним задоволенням вихованок від власної творчої роботи, що свідчать</a:t>
            </a:r>
            <a:r>
              <a:rPr kumimoji="0" lang="uk-UA" sz="32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про позитивний результат проведеного заняття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785926"/>
            <a:ext cx="5900750" cy="25003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Презентація</a:t>
            </a:r>
            <a:br>
              <a:rPr lang="uk-UA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заняття гуртка </a:t>
            </a:r>
            <a:r>
              <a:rPr lang="uk-UA" sz="2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“Фітодизайн”</a:t>
            </a:r>
            <a:r>
              <a:rPr lang="uk-UA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Центру творчості дітей та юнацтва Київщини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 базі НВК «</a:t>
            </a:r>
            <a:r>
              <a:rPr lang="uk-UA" sz="2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Ковалівська</a:t>
            </a:r>
            <a:r>
              <a:rPr lang="uk-UA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гімназія»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488" y="3929066"/>
            <a:ext cx="3825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Вік дітей: 10 – 14 років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рамка.png"/>
          <p:cNvPicPr>
            <a:picLocks noChangeAspect="1"/>
          </p:cNvPicPr>
          <p:nvPr/>
        </p:nvPicPr>
        <p:blipFill>
          <a:blip r:embed="rId3" cstate="email"/>
          <a:srcRect l="74509" r="1758"/>
          <a:stretch>
            <a:fillRect/>
          </a:stretch>
        </p:blipFill>
        <p:spPr>
          <a:xfrm>
            <a:off x="7215206" y="0"/>
            <a:ext cx="1928794" cy="4000504"/>
          </a:xfrm>
          <a:prstGeom prst="rect">
            <a:avLst/>
          </a:prstGeom>
        </p:spPr>
      </p:pic>
      <p:pic>
        <p:nvPicPr>
          <p:cNvPr id="7" name="Рисунок 6" descr="рамка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286644" y="4000504"/>
            <a:ext cx="1857356" cy="2857496"/>
          </a:xfrm>
          <a:prstGeom prst="rect">
            <a:avLst/>
          </a:prstGeom>
        </p:spPr>
      </p:pic>
      <p:pic>
        <p:nvPicPr>
          <p:cNvPr id="8" name="Рисунок 7" descr="рамка.png"/>
          <p:cNvPicPr>
            <a:picLocks noChangeAspect="1"/>
          </p:cNvPicPr>
          <p:nvPr/>
        </p:nvPicPr>
        <p:blipFill>
          <a:blip r:embed="rId3" cstate="email"/>
          <a:srcRect l="78904"/>
          <a:stretch>
            <a:fillRect/>
          </a:stretch>
        </p:blipFill>
        <p:spPr>
          <a:xfrm>
            <a:off x="0" y="2857496"/>
            <a:ext cx="1714448" cy="4000504"/>
          </a:xfrm>
          <a:prstGeom prst="rect">
            <a:avLst/>
          </a:prstGeom>
        </p:spPr>
      </p:pic>
      <p:pic>
        <p:nvPicPr>
          <p:cNvPr id="9" name="Рисунок 8" descr="рамка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0"/>
            <a:ext cx="1428696" cy="285747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615262" cy="84615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Куточки краси в нашій гімназії</a:t>
            </a:r>
            <a:endParaRPr lang="ru-RU" sz="3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2013.лето 1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714620"/>
            <a:ext cx="2928926" cy="2196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3.лето 1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4000504"/>
            <a:ext cx="2928926" cy="2196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2013.лето 1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43372" y="2786058"/>
            <a:ext cx="2928925" cy="2196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013.лето 16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43570" y="3929066"/>
            <a:ext cx="2928925" cy="219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086724" cy="10715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нас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Ковалівці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як у віночку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3" descr="2013.лето 0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2714620"/>
            <a:ext cx="3194032" cy="239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2013.лето 08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3143248"/>
            <a:ext cx="3194032" cy="2395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3" descr="2013.лето 08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85918" y="3357562"/>
            <a:ext cx="3194032" cy="239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3" descr="2013.лето 08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43174" y="3786190"/>
            <a:ext cx="3194032" cy="2395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3" descr="2013.лето 08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29058" y="4214818"/>
            <a:ext cx="3194032" cy="2395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3" descr="2013.лето 08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214942" y="4000504"/>
            <a:ext cx="3194032" cy="239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om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50" y="785794"/>
            <a:ext cx="8929750" cy="558109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3429000"/>
            <a:ext cx="7858180" cy="12858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Квіти – </a:t>
            </a:r>
            <a:r>
              <a:rPr kumimoji="0" lang="en-US" sz="6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forever!!!</a:t>
            </a:r>
            <a:endParaRPr kumimoji="0" lang="ru-RU" sz="6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000108"/>
            <a:ext cx="92155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Тема:Виготовлення українського віночку з</a:t>
            </a:r>
            <a:r>
              <a:rPr kumimoji="0" lang="uk-UA" sz="28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осінніх квітів.</a:t>
            </a:r>
            <a:endParaRPr kumimoji="0" lang="uk-UA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221455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Мета: 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Розширити та поширити знання вихованців з етнографії та народознавства.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Розвивати навички роботи, вдосконалити практичні навички при роботі з рослинами, розвивати естетичний смак.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Виховувати патріотизм, любов до рідної землі та традицій народу, охайність.</a:t>
            </a:r>
            <a:endParaRPr kumimoji="0" lang="uk-UA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7158" y="642918"/>
            <a:ext cx="70723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Обладнання і матеріали: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лоза виноградна,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к</a:t>
            </a: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віти</a:t>
            </a:r>
            <a:r>
              <a:rPr kumimoji="0" lang="uk-UA" sz="24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чорнобривців</a:t>
            </a:r>
            <a:r>
              <a:rPr kumimoji="0" lang="uk-UA" sz="24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та деревію,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ножиці,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шнур тонкий,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с</a:t>
            </a: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трічка для оздоблення.</a:t>
            </a:r>
            <a:endParaRPr kumimoji="0" lang="uk-UA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2013.лето 0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500826" y="4500570"/>
            <a:ext cx="1643074" cy="1652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2013.лето 0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3429000"/>
            <a:ext cx="2143140" cy="1607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13.лето 0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2285992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3.лето 07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71802" y="4071942"/>
            <a:ext cx="2690799" cy="201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428992" y="714356"/>
            <a:ext cx="23278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Хід заняття </a:t>
            </a:r>
            <a:endParaRPr kumimoji="0" lang="uk-UA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428736"/>
            <a:ext cx="98584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Підготовка робочих місць.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На столах розкладені інструменти та матеріали: ножиці,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шнур тонкий, квіти чорнобривців, деревію, оздоблюючи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стрічки.</a:t>
            </a:r>
            <a:endParaRPr kumimoji="0" lang="uk-UA" altLang="ja-JP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altLang="ja-JP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Нагадування про правила техніки безпеки при роботі 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ріжучими інструментами</a:t>
            </a:r>
            <a:r>
              <a:rPr kumimoji="0" lang="ru-RU" altLang="ja-JP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6" name="Рисунок 5" descr="рамка.png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4509" r="5098"/>
          <a:stretch>
            <a:fillRect/>
          </a:stretch>
        </p:blipFill>
        <p:spPr>
          <a:xfrm rot="5400000">
            <a:off x="1821665" y="3893351"/>
            <a:ext cx="1142984" cy="4786314"/>
          </a:xfrm>
          <a:prstGeom prst="rect">
            <a:avLst/>
          </a:prstGeom>
        </p:spPr>
      </p:pic>
      <p:pic>
        <p:nvPicPr>
          <p:cNvPr id="7" name="Рисунок 6" descr="рамка.png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6429384" y="4143384"/>
            <a:ext cx="1071546" cy="435768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.лето 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2786058"/>
            <a:ext cx="3857620" cy="289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3.лето 0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3071810"/>
            <a:ext cx="2928926" cy="2196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2013.лето 0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0364" y="4429132"/>
            <a:ext cx="2786050" cy="2089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1071546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Розповідь керівника гуртка про український віночок:</a:t>
            </a:r>
            <a:endParaRPr lang="uk-UA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00042"/>
            <a:ext cx="5500726" cy="1285884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Вінок – найкраща</a:t>
            </a:r>
            <a:r>
              <a:rPr kumimoji="0" lang="uk-UA" sz="30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прикраса, оберіг та лікар душі</a:t>
            </a:r>
            <a:endParaRPr kumimoji="0" lang="ru-RU" sz="3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928802"/>
            <a:ext cx="5857916" cy="1428760"/>
          </a:xfrm>
          <a:prstGeom prst="rect">
            <a:avLst/>
          </a:prstGeom>
        </p:spPr>
        <p:txBody>
          <a:bodyPr vert="horz" anchor="b"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У дівочому вінку є такі квіти:</a:t>
            </a:r>
            <a:r>
              <a:rPr kumimoji="0" lang="uk-UA" sz="30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мак, волошки, деревій чорнобривці…</a:t>
            </a:r>
            <a:r>
              <a:rPr kumimoji="0" lang="uk-UA" sz="3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ru-RU" sz="3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3429000"/>
            <a:ext cx="5715040" cy="1785950"/>
          </a:xfrm>
          <a:prstGeom prst="rect">
            <a:avLst/>
          </a:prstGeom>
        </p:spPr>
        <p:txBody>
          <a:bodyPr vert="horz" anchor="b"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Вінок підкреслює</a:t>
            </a:r>
            <a:r>
              <a:rPr kumimoji="0" lang="uk-UA" sz="30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красу дівочого обличчя. Його індивідуальність та неповторність… </a:t>
            </a:r>
            <a:endParaRPr kumimoji="0" lang="ru-RU" sz="3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" name="Рисунок 8" descr="gir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2428868"/>
            <a:ext cx="3143240" cy="407456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85720" y="214290"/>
            <a:ext cx="8686800" cy="11430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За звичаєм</a:t>
            </a:r>
            <a:r>
              <a:rPr kumimoji="0" lang="uk-UA" sz="30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в українському вінку 12 квіток:</a:t>
            </a:r>
            <a:endParaRPr kumimoji="0" lang="ru-RU" sz="3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285860"/>
            <a:ext cx="7858180" cy="1714512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normalizeH="0" baseline="0" noProof="0" dirty="0" smtClean="0">
                <a:solidFill>
                  <a:schemeClr val="tx1">
                    <a:lumMod val="75000"/>
                  </a:schemeClr>
                </a:solidFill>
                <a:uLnTx/>
                <a:uFillTx/>
                <a:latin typeface="Comic Sans MS" pitchFamily="66" charset="0"/>
                <a:ea typeface="+mj-ea"/>
                <a:cs typeface="+mj-cs"/>
              </a:rPr>
              <a:t>Мальви, калина, безсмертник, деревій, </a:t>
            </a:r>
            <a:r>
              <a:rPr kumimoji="0" lang="uk-UA" sz="3000" b="1" i="0" u="none" strike="noStrike" kern="1200" normalizeH="0" baseline="0" noProof="0" dirty="0" err="1" smtClean="0">
                <a:solidFill>
                  <a:schemeClr val="tx1">
                    <a:lumMod val="75000"/>
                  </a:schemeClr>
                </a:solidFill>
                <a:uLnTx/>
                <a:uFillTx/>
                <a:latin typeface="Comic Sans MS" pitchFamily="66" charset="0"/>
                <a:ea typeface="+mj-ea"/>
                <a:cs typeface="+mj-cs"/>
              </a:rPr>
              <a:t>незабутки</a:t>
            </a:r>
            <a:r>
              <a:rPr kumimoji="0" lang="uk-UA" sz="3000" b="1" i="0" u="none" strike="noStrike" kern="1200" normalizeH="0" baseline="0" noProof="0" dirty="0" smtClean="0">
                <a:solidFill>
                  <a:schemeClr val="tx1">
                    <a:lumMod val="75000"/>
                  </a:schemeClr>
                </a:solidFill>
                <a:uLnTx/>
                <a:uFillTx/>
                <a:latin typeface="Comic Sans MS" pitchFamily="66" charset="0"/>
                <a:ea typeface="+mj-ea"/>
                <a:cs typeface="+mj-cs"/>
              </a:rPr>
              <a:t>, чорнобривці, барвінок, любисток, волошки, ромашка, мак і хміль</a:t>
            </a:r>
            <a:endParaRPr kumimoji="0" lang="ru-RU" sz="3000" b="1" i="0" u="none" strike="noStrike" kern="1200" normalizeH="0" baseline="0" noProof="0" dirty="0">
              <a:solidFill>
                <a:schemeClr val="tx1">
                  <a:lumMod val="75000"/>
                </a:schemeClr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928934"/>
            <a:ext cx="7929618" cy="3429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000" b="1" i="0" u="none" strike="noStrike" kern="1200" normalizeH="0" baseline="0" noProof="0" dirty="0" smtClean="0">
                <a:uLnTx/>
                <a:uFillTx/>
                <a:latin typeface="Comic Sans MS" pitchFamily="66" charset="0"/>
                <a:ea typeface="+mj-ea"/>
                <a:cs typeface="+mj-cs"/>
              </a:rPr>
              <a:t>Деревій </a:t>
            </a:r>
            <a:r>
              <a:rPr kumimoji="0" lang="uk-UA" sz="3000" b="1" i="0" u="none" strike="noStrike" kern="1200" normalizeH="0" baseline="0" noProof="0" dirty="0" smtClean="0">
                <a:solidFill>
                  <a:srgbClr val="006600"/>
                </a:solidFill>
                <a:uLnTx/>
                <a:uFillTx/>
                <a:latin typeface="Comic Sans MS" pitchFamily="66" charset="0"/>
                <a:ea typeface="+mj-ea"/>
                <a:cs typeface="+mj-cs"/>
              </a:rPr>
              <a:t>– символ нескореності</a:t>
            </a:r>
            <a:endParaRPr lang="uk-UA" sz="3000" b="1" baseline="0" dirty="0" smtClean="0">
              <a:solidFill>
                <a:srgbClr val="006600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000" b="1" i="0" u="none" strike="noStrike" kern="1200" normalizeH="0" noProof="0" dirty="0" smtClean="0">
                <a:uLnTx/>
                <a:uFillTx/>
                <a:latin typeface="Comic Sans MS" pitchFamily="66" charset="0"/>
                <a:ea typeface="+mj-ea"/>
                <a:cs typeface="+mj-cs"/>
              </a:rPr>
              <a:t>Барвінок </a:t>
            </a:r>
            <a:r>
              <a:rPr kumimoji="0" lang="uk-UA" sz="3000" b="1" i="0" u="none" strike="noStrike" kern="1200" normalizeH="0" noProof="0" dirty="0" smtClean="0">
                <a:solidFill>
                  <a:srgbClr val="006600"/>
                </a:solidFill>
                <a:uLnTx/>
                <a:uFillTx/>
                <a:latin typeface="Comic Sans MS" pitchFamily="66" charset="0"/>
                <a:ea typeface="+mj-ea"/>
                <a:cs typeface="+mj-cs"/>
              </a:rPr>
              <a:t>– символ життя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000" b="1" baseline="0" dirty="0" smtClean="0">
                <a:latin typeface="Comic Sans MS" pitchFamily="66" charset="0"/>
                <a:ea typeface="+mj-ea"/>
                <a:cs typeface="+mj-cs"/>
              </a:rPr>
              <a:t>Волошки </a:t>
            </a:r>
            <a:r>
              <a:rPr lang="uk-UA" sz="3000" b="1" baseline="0" dirty="0" smtClean="0">
                <a:solidFill>
                  <a:srgbClr val="006600"/>
                </a:solidFill>
                <a:latin typeface="Comic Sans MS" pitchFamily="66" charset="0"/>
                <a:ea typeface="+mj-ea"/>
                <a:cs typeface="+mj-cs"/>
              </a:rPr>
              <a:t>– краса, здоров'я, сила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000" b="1" i="0" u="none" strike="noStrike" kern="1200" normalizeH="0" noProof="0" dirty="0" smtClean="0">
                <a:uLnTx/>
                <a:uFillTx/>
                <a:latin typeface="Comic Sans MS" pitchFamily="66" charset="0"/>
                <a:ea typeface="+mj-ea"/>
                <a:cs typeface="+mj-cs"/>
              </a:rPr>
              <a:t>Калина </a:t>
            </a:r>
            <a:r>
              <a:rPr kumimoji="0" lang="uk-UA" sz="3000" b="1" i="0" u="none" strike="noStrike" kern="1200" normalizeH="0" noProof="0" dirty="0" smtClean="0">
                <a:solidFill>
                  <a:srgbClr val="006600"/>
                </a:solidFill>
                <a:uLnTx/>
                <a:uFillTx/>
                <a:latin typeface="Comic Sans MS" pitchFamily="66" charset="0"/>
                <a:ea typeface="+mj-ea"/>
                <a:cs typeface="+mj-cs"/>
              </a:rPr>
              <a:t>– дівоча краса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000" b="1" dirty="0" smtClean="0">
                <a:latin typeface="Comic Sans MS" pitchFamily="66" charset="0"/>
                <a:ea typeface="+mj-ea"/>
                <a:cs typeface="+mj-cs"/>
              </a:rPr>
              <a:t>Ромашка </a:t>
            </a:r>
            <a:r>
              <a:rPr lang="uk-UA" sz="3000" b="1" dirty="0" smtClean="0">
                <a:solidFill>
                  <a:srgbClr val="006600"/>
                </a:solidFill>
                <a:latin typeface="Comic Sans MS" pitchFamily="66" charset="0"/>
                <a:ea typeface="+mj-ea"/>
                <a:cs typeface="+mj-cs"/>
              </a:rPr>
              <a:t>– доброта та ніжність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000" b="1" i="0" u="none" strike="noStrike" kern="1200" normalizeH="0" noProof="0" dirty="0" err="1" smtClean="0">
                <a:uLnTx/>
                <a:uFillTx/>
                <a:latin typeface="Comic Sans MS" pitchFamily="66" charset="0"/>
                <a:ea typeface="+mj-ea"/>
                <a:cs typeface="+mj-cs"/>
              </a:rPr>
              <a:t>Чор</a:t>
            </a:r>
            <a:r>
              <a:rPr lang="uk-UA" sz="3000" b="1" dirty="0" smtClean="0">
                <a:latin typeface="Comic Sans MS" pitchFamily="66" charset="0"/>
                <a:ea typeface="+mj-ea"/>
                <a:cs typeface="+mj-cs"/>
              </a:rPr>
              <a:t>н</a:t>
            </a:r>
            <a:r>
              <a:rPr kumimoji="0" lang="uk-UA" sz="3000" b="1" i="0" u="none" strike="noStrike" kern="1200" normalizeH="0" noProof="0" dirty="0" err="1" smtClean="0">
                <a:uLnTx/>
                <a:uFillTx/>
                <a:latin typeface="Comic Sans MS" pitchFamily="66" charset="0"/>
                <a:ea typeface="+mj-ea"/>
                <a:cs typeface="+mj-cs"/>
              </a:rPr>
              <a:t>обривці</a:t>
            </a:r>
            <a:r>
              <a:rPr kumimoji="0" lang="uk-UA" sz="3000" b="1" i="0" u="none" strike="noStrike" kern="1200" normalizeH="0" noProof="0" dirty="0" smtClean="0"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uk-UA" sz="3000" b="1" i="0" u="none" strike="noStrike" kern="1200" normalizeH="0" noProof="0" dirty="0" smtClean="0">
                <a:solidFill>
                  <a:srgbClr val="006600"/>
                </a:solidFill>
                <a:uLnTx/>
                <a:uFillTx/>
                <a:latin typeface="Comic Sans MS" pitchFamily="66" charset="0"/>
                <a:ea typeface="+mj-ea"/>
                <a:cs typeface="+mj-cs"/>
              </a:rPr>
              <a:t>– квітка материнства, доброти та щедрості</a:t>
            </a:r>
          </a:p>
        </p:txBody>
      </p:sp>
      <p:pic>
        <p:nvPicPr>
          <p:cNvPr id="7" name="Рисунок 6" descr="flowers.png"/>
          <p:cNvPicPr>
            <a:picLocks noChangeAspect="1"/>
          </p:cNvPicPr>
          <p:nvPr/>
        </p:nvPicPr>
        <p:blipFill>
          <a:blip r:embed="rId3" cstate="email"/>
          <a:srcRect l="50882" t="27137"/>
          <a:stretch>
            <a:fillRect/>
          </a:stretch>
        </p:blipFill>
        <p:spPr>
          <a:xfrm flipH="1">
            <a:off x="6786578" y="4939880"/>
            <a:ext cx="2143140" cy="191812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Красу зігрівають наші долоні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DSC0022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2071678"/>
            <a:ext cx="2357422" cy="176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929066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Краса милує око,</a:t>
            </a:r>
            <a:r>
              <a:rPr kumimoji="0" lang="uk-UA" sz="40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гріє душу</a:t>
            </a:r>
            <a:endParaRPr kumimoji="0" lang="ru-RU" sz="4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Содержимое 4" descr="DSC002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7554" y="2071678"/>
            <a:ext cx="2357422" cy="176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" descr="DSC002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9322" y="2071678"/>
            <a:ext cx="2357421" cy="176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4" descr="DSC0022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86116" y="4857760"/>
            <a:ext cx="2357422" cy="176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4" descr="DSC0022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857884" y="4857760"/>
            <a:ext cx="2357421" cy="176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4" descr="DSC0022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14348" y="4857760"/>
            <a:ext cx="2357421" cy="176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9">
      <a:dk1>
        <a:srgbClr val="FF0000"/>
      </a:dk1>
      <a:lt1>
        <a:srgbClr val="FFFFFF"/>
      </a:lt1>
      <a:dk2>
        <a:srgbClr val="FF0000"/>
      </a:dk2>
      <a:lt2>
        <a:srgbClr val="FFFFFF"/>
      </a:lt2>
      <a:accent1>
        <a:srgbClr val="FF0000"/>
      </a:accent1>
      <a:accent2>
        <a:srgbClr val="FF0000"/>
      </a:accent2>
      <a:accent3>
        <a:srgbClr val="ECECEC"/>
      </a:accent3>
      <a:accent4>
        <a:srgbClr val="FF0000"/>
      </a:accent4>
      <a:accent5>
        <a:srgbClr val="ECECEC"/>
      </a:accent5>
      <a:accent6>
        <a:srgbClr val="FF0000"/>
      </a:accent6>
      <a:hlink>
        <a:srgbClr val="ECECEC"/>
      </a:hlink>
      <a:folHlink>
        <a:srgbClr val="FF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680</TotalTime>
  <Words>406</Words>
  <Application>Microsoft Office PowerPoint</Application>
  <PresentationFormat>Экран (4:3)</PresentationFormat>
  <Paragraphs>57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Вінок- найкраща прикраса</vt:lpstr>
      <vt:lpstr>Презентація заняття гуртка “Фітодизайн” Центру творчості дітей та юнацтва Київщини На базі НВК «Ковалівська гімназія»  </vt:lpstr>
      <vt:lpstr>Слайд 3</vt:lpstr>
      <vt:lpstr>Слайд 4</vt:lpstr>
      <vt:lpstr>Слайд 5</vt:lpstr>
      <vt:lpstr>Слайд 6</vt:lpstr>
      <vt:lpstr>Слайд 7</vt:lpstr>
      <vt:lpstr>За звичаєм в українському вінку 12 квіток:</vt:lpstr>
      <vt:lpstr>Красу зігрівають наші долоні</vt:lpstr>
      <vt:lpstr>Слайд 10</vt:lpstr>
      <vt:lpstr>Слайд 11</vt:lpstr>
      <vt:lpstr>Слайд 12</vt:lpstr>
      <vt:lpstr>Слайд 13</vt:lpstr>
      <vt:lpstr>Слайд 14</vt:lpstr>
      <vt:lpstr>Слайд 15</vt:lpstr>
      <vt:lpstr>Заквітчані дівчатка</vt:lpstr>
      <vt:lpstr>Слайд 17</vt:lpstr>
      <vt:lpstr>Висновки</vt:lpstr>
      <vt:lpstr>Слайд 19</vt:lpstr>
      <vt:lpstr>Куточки краси в нашій гімназії</vt:lpstr>
      <vt:lpstr>У нас в Ковалівці, як у віночку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Віночок</dc:title>
  <dc:creator>XTreme</dc:creator>
  <cp:lastModifiedBy>1</cp:lastModifiedBy>
  <cp:revision>104</cp:revision>
  <dcterms:created xsi:type="dcterms:W3CDTF">2013-09-22T03:34:30Z</dcterms:created>
  <dcterms:modified xsi:type="dcterms:W3CDTF">2015-09-23T13:46:42Z</dcterms:modified>
</cp:coreProperties>
</file>